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DE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18" autoAdjust="0"/>
  </p:normalViewPr>
  <p:slideViewPr>
    <p:cSldViewPr>
      <p:cViewPr>
        <p:scale>
          <a:sx n="71" d="100"/>
          <a:sy n="71" d="100"/>
        </p:scale>
        <p:origin x="-7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1200160"/>
          </a:xfrm>
        </p:spPr>
        <p:txBody>
          <a:bodyPr>
            <a:noAutofit/>
          </a:bodyPr>
          <a:lstStyle/>
          <a:p>
            <a:r>
              <a:rPr lang="ru-RU" sz="5400" i="1" u="sng" dirty="0" smtClean="0">
                <a:solidFill>
                  <a:srgbClr val="FFFF00"/>
                </a:solidFill>
                <a:latin typeface="Monotype Corsiva" pitchFamily="66" charset="0"/>
              </a:rPr>
              <a:t>«Основы </a:t>
            </a:r>
            <a:r>
              <a:rPr lang="ru-RU" sz="5400" i="1" u="sng" dirty="0" err="1" smtClean="0">
                <a:solidFill>
                  <a:srgbClr val="FFFF00"/>
                </a:solidFill>
                <a:latin typeface="Monotype Corsiva" pitchFamily="66" charset="0"/>
              </a:rPr>
              <a:t>квиллинга</a:t>
            </a:r>
            <a:r>
              <a:rPr lang="ru-RU" sz="5400" i="1" u="sng" dirty="0" smtClean="0">
                <a:solidFill>
                  <a:srgbClr val="FFFF00"/>
                </a:solidFill>
                <a:latin typeface="Monotype Corsiva" pitchFamily="66" charset="0"/>
              </a:rPr>
              <a:t>».</a:t>
            </a:r>
            <a:endParaRPr lang="ru-RU" sz="5400" i="1" u="sng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91440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Victoriana" pitchFamily="2" charset="0"/>
              </a:rPr>
              <a:t>Автор: Кочнева Ольга Александровна – педагог дополнительного образования, руководитель объединения «Бумажные кружева» МОУ ДОД «Дом детского творчества» р.п.Екатериновка Саратовской области.</a:t>
            </a:r>
            <a:endParaRPr lang="ru-RU" dirty="0">
              <a:solidFill>
                <a:schemeClr val="tx2"/>
              </a:solidFill>
              <a:latin typeface="Victoriana" pitchFamily="2" charset="0"/>
            </a:endParaRPr>
          </a:p>
        </p:txBody>
      </p:sp>
      <p:pic>
        <p:nvPicPr>
          <p:cNvPr id="1026" name="Picture 2" descr="C:\Users\хозяин\Desktop\Ольга\работа педагога\квиллинг\619580_b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28736"/>
            <a:ext cx="4786346" cy="3643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4709160"/>
          </a:xfrm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7. Когда вся бумага свёрнута, расслабьте пальцы и позвольте бумажной спирали немного распуститься.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8. Конец полоски приклеить клеем ПВА.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785794"/>
            <a:ext cx="2020883" cy="15339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857497"/>
            <a:ext cx="2092322" cy="15001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Рисунок 6" descr="заяц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2876550"/>
            <a:ext cx="3333750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Базовые формы.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%B1%B8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000108"/>
            <a:ext cx="4938346" cy="5568438"/>
          </a:xfrm>
          <a:prstGeom prst="rect">
            <a:avLst/>
          </a:prstGeom>
        </p:spPr>
      </p:pic>
      <p:pic>
        <p:nvPicPr>
          <p:cNvPr id="4" name="Рисунок 3" descr="звёздочка (2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7120" y="428604"/>
            <a:ext cx="1362565" cy="1500198"/>
          </a:xfrm>
          <a:prstGeom prst="rect">
            <a:avLst/>
          </a:prstGeom>
        </p:spPr>
      </p:pic>
      <p:pic>
        <p:nvPicPr>
          <p:cNvPr id="5" name="Рисунок 4" descr="звёздочк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857760"/>
            <a:ext cx="1511304" cy="1600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214422"/>
            <a:ext cx="9501222" cy="21431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600" b="1" i="1" dirty="0" smtClean="0">
                <a:solidFill>
                  <a:srgbClr val="FFFF00"/>
                </a:solidFill>
                <a:latin typeface="Times New Roman" pitchFamily="18" charset="0"/>
              </a:rPr>
              <a:t>Тугая спираль.</a:t>
            </a:r>
            <a:r>
              <a:rPr lang="ru-RU" sz="2600" i="1" dirty="0" smtClean="0">
                <a:solidFill>
                  <a:srgbClr val="FFFF00"/>
                </a:solidFill>
                <a:latin typeface="Times New Roman" pitchFamily="18" charset="0"/>
              </a:rPr>
              <a:t> В щель зубочистки или иглы  вставляют конец полоски и накручивают «улиткой». Затем  приклеивают кончик, чтобы лента не распустилась  и снимают заготовку с иглы.  Если выполняют тугую спираль большого диаметра  (из большого количества полосок), то  полоски не склеивают,  а в процессе кручения просто подкладывают конец последующей под предыдущую. </a:t>
            </a: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071942"/>
            <a:ext cx="9144000" cy="2840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Свободная спираль.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 Скручивают полоску в тугую спираль, снимают её с иглы и дают в пальцах раскрутиться до необходимого диаметра. Затем приклеивают конец. Для получения элементов одинакового размера можно воспользоваться  линейкой с круглыми отверстиями разного диаметра.  Сняв спираль с иглы, её укладывают в нужное отверстие линейки и,  придерживая пальцами, чтобы не выскочила, дают свободно раскрутиться. Конец спирали подклеивают клеем ПВА.</a:t>
            </a:r>
            <a:endParaRPr lang="ru-RU" sz="2400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0"/>
            <a:ext cx="1439862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000372"/>
            <a:ext cx="1439863" cy="1214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  <p:tav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4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500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19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0"/>
            <a:ext cx="1428760" cy="12858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357430"/>
            <a:ext cx="1395412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500174"/>
            <a:ext cx="9144000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</a:rPr>
              <a:t>Капля.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Выполняют свободную спираль и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 сжимают её с одной стороны, чтобы она приобрела форму капли.</a:t>
            </a:r>
            <a:endParaRPr lang="ru-RU" sz="2400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714752"/>
            <a:ext cx="9144000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</a:rPr>
              <a:t>Глаз.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 Выполняют свободную спираль и  сжимают противоположные стороны, придав ей форму глаза.</a:t>
            </a:r>
            <a:endParaRPr lang="ru-RU" sz="24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286388"/>
            <a:ext cx="9144000" cy="1122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Заготовкам можно придавать самые различные формы,  выполняя сжатия и вмятины.  Всего существует 20 базовых элементов, но принцип остаётся тем же:  сворачиваем и защипываем.</a:t>
            </a:r>
            <a:endParaRPr lang="ru-RU" sz="2400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94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FF00"/>
                </a:solidFill>
                <a:latin typeface="Monotype Corsiva" pitchFamily="66" charset="0"/>
              </a:rPr>
              <a:t>Список используемой литературы</a:t>
            </a:r>
            <a:endParaRPr lang="ru-RU" u="sng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42984"/>
            <a:ext cx="6929486" cy="34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FFFFFF"/>
                </a:solidFill>
                <a:latin typeface="Times New Roman" pitchFamily="18" charset="0"/>
              </a:rPr>
              <a:t>1.http://irinahollay.ru/quilling/9-tehnika/6-tehnika-kvillinga</a:t>
            </a:r>
            <a:endParaRPr lang="ru-RU" i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643050"/>
            <a:ext cx="4446474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FFFFFF"/>
                </a:solidFill>
                <a:latin typeface="Times New Roman" pitchFamily="18" charset="0"/>
              </a:rPr>
              <a:t>2.http://increations.livejournal.com/1017.htm</a:t>
            </a:r>
            <a:r>
              <a:rPr lang="ru-RU" dirty="0" smtClean="0">
                <a:solidFill>
                  <a:srgbClr val="FFFFFF"/>
                </a:solidFill>
                <a:latin typeface="Arial" charset="0"/>
              </a:rPr>
              <a:t>l</a:t>
            </a:r>
            <a:endParaRPr lang="ru-RU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143116"/>
            <a:ext cx="394422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FFFFFF"/>
                </a:solidFill>
                <a:latin typeface="Times New Roman" pitchFamily="18" charset="0"/>
              </a:rPr>
              <a:t>3.http://www.best-woman.ru/day/sun/10/</a:t>
            </a:r>
            <a:endParaRPr lang="ru-RU" i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643182"/>
            <a:ext cx="5572164" cy="34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latin typeface="Times New Roman" pitchFamily="18" charset="0"/>
              </a:rPr>
              <a:t>4.http</a:t>
            </a:r>
            <a:r>
              <a:rPr lang="ru-RU" i="1" dirty="0" smtClean="0">
                <a:solidFill>
                  <a:srgbClr val="FFFFFF"/>
                </a:solidFill>
                <a:latin typeface="Times New Roman" pitchFamily="18" charset="0"/>
              </a:rPr>
              <a:t>://digest.subscribe.ru/style/hobby/n240695163.html</a:t>
            </a:r>
            <a:endParaRPr lang="ru-RU" i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143248"/>
            <a:ext cx="3788217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FFFFFF"/>
                </a:solidFill>
                <a:latin typeface="Times New Roman" pitchFamily="18" charset="0"/>
              </a:rPr>
              <a:t>5.http://moikompas.ru/compas/quilling</a:t>
            </a:r>
            <a:endParaRPr lang="ru-RU" i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643314"/>
            <a:ext cx="2935419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FFFFFF"/>
                </a:solidFill>
                <a:latin typeface="Times New Roman" pitchFamily="18" charset="0"/>
              </a:rPr>
              <a:t>6.http://zavitoc.blogspot.com/</a:t>
            </a:r>
            <a:endParaRPr lang="ru-RU" i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11" name="Рисунок 10" descr="смайл (2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3500438"/>
            <a:ext cx="307183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0"/>
            <a:ext cx="8929718" cy="66618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additive="repl">
                                        <p:cTn id="6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00702"/>
            <a:ext cx="9144000" cy="114300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lekino" pitchFamily="2" charset="0"/>
              </a:rPr>
              <a:t>Материал предназначен для детей 10 – 13 лет.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lekino" pitchFamily="2" charset="0"/>
              </a:rPr>
              <a:t>Направление – декоративно – прикладное.</a:t>
            </a:r>
            <a:endParaRPr lang="ru-RU" b="1" dirty="0">
              <a:solidFill>
                <a:srgbClr val="FFFF00"/>
              </a:solidFill>
              <a:latin typeface="Arlekino" pitchFamily="2" charset="0"/>
            </a:endParaRPr>
          </a:p>
        </p:txBody>
      </p:sp>
      <p:pic>
        <p:nvPicPr>
          <p:cNvPr id="2051" name="Picture 3" descr="C:\Users\хозяин\Desktop\Ольга\работа педагога\квиллинг\ff7520d6ac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28604"/>
            <a:ext cx="3357586" cy="5041419"/>
          </a:xfrm>
          <a:prstGeom prst="rect">
            <a:avLst/>
          </a:prstGeom>
          <a:noFill/>
        </p:spPr>
      </p:pic>
      <p:pic>
        <p:nvPicPr>
          <p:cNvPr id="2053" name="Picture 5" descr="C:\Users\хозяин\Desktop\Ольга\работа педагога\квиллинг\kartina_nochnoe_randevu_s_vz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3643337" cy="5037538"/>
          </a:xfrm>
          <a:prstGeom prst="rect">
            <a:avLst/>
          </a:prstGeom>
          <a:noFill/>
        </p:spPr>
      </p:pic>
      <p:pic>
        <p:nvPicPr>
          <p:cNvPr id="2054" name="Picture 6" descr="C:\Users\хозяин\Desktop\Ольга\работа педагога\квиллинг\619573_bbbbbb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28604"/>
            <a:ext cx="6663379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9" dur="1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7157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dventure" pitchFamily="2" charset="0"/>
              </a:rPr>
              <a:t>Немного из истории возникновения </a:t>
            </a:r>
            <a:r>
              <a:rPr lang="ru-RU" sz="4000" dirty="0" err="1" smtClean="0">
                <a:solidFill>
                  <a:srgbClr val="FFFF00"/>
                </a:solidFill>
                <a:latin typeface="Adventure" pitchFamily="2" charset="0"/>
              </a:rPr>
              <a:t>квиллинга</a:t>
            </a:r>
            <a:r>
              <a:rPr lang="ru-RU" sz="4000" dirty="0" smtClean="0">
                <a:solidFill>
                  <a:srgbClr val="FFFF00"/>
                </a:solidFill>
                <a:latin typeface="Adventure" pitchFamily="2" charset="0"/>
              </a:rPr>
              <a:t>…</a:t>
            </a:r>
            <a:endParaRPr lang="ru-RU" sz="4000" dirty="0">
              <a:solidFill>
                <a:srgbClr val="FFFF00"/>
              </a:solidFill>
              <a:latin typeface="Adventure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86166"/>
            <a:ext cx="9144000" cy="307183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olero script" pitchFamily="66" charset="0"/>
                <a:cs typeface="Arial" charset="0"/>
              </a:rPr>
              <a:t>Искусство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Bolero script" pitchFamily="66" charset="0"/>
                <a:cs typeface="Arial" charset="0"/>
              </a:rPr>
              <a:t>бумагокручения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olero script" pitchFamily="66" charset="0"/>
                <a:cs typeface="Arial" charset="0"/>
              </a:rPr>
              <a:t> возникло в Европе в конце 14 – начале 15 века. В средневековой Европе монахини создавали изящные медальоны, закручивая на кончике птичьего пера бумагу с позолоченными краями. При близком рассмотрении эти миниатюрные бумажные шедевры создавали  полную иллюзию того, что они изготовлены  из тонких золотых полосок. К сожалению, бумага – недолговечный материал и  мало что сохранилось от средневековых шедевров. Однако эта древняя техника сохранилась и до наших дней и очень популярна во многих странах мира.</a:t>
            </a:r>
          </a:p>
          <a:p>
            <a:endParaRPr lang="ru-RU" dirty="0"/>
          </a:p>
        </p:txBody>
      </p:sp>
      <p:pic>
        <p:nvPicPr>
          <p:cNvPr id="5" name="Рисунок 4" descr="img_48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1142984"/>
            <a:ext cx="2169022" cy="2693203"/>
          </a:xfrm>
          <a:prstGeom prst="rect">
            <a:avLst/>
          </a:prstGeom>
        </p:spPr>
      </p:pic>
      <p:pic>
        <p:nvPicPr>
          <p:cNvPr id="7" name="Рисунок 6" descr="смайл (3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7" y="1714488"/>
            <a:ext cx="1700905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57760"/>
            <a:ext cx="9144000" cy="18288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</a:rPr>
              <a:t>В южной Корее существует целая ассоциация любителей бумажной пластики, объединяющая последователей самых разных направлений бумажного творчества.</a:t>
            </a:r>
            <a:endParaRPr lang="ru-RU" dirty="0"/>
          </a:p>
        </p:txBody>
      </p:sp>
      <p:pic>
        <p:nvPicPr>
          <p:cNvPr id="5" name="Рисунок 4" descr="2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9129" y="142852"/>
            <a:ext cx="6953333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100482"/>
            <a:ext cx="9144000" cy="275751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Century Schoolbook" pitchFamily="18" charset="0"/>
              </a:rPr>
              <a:t>В наши дни </a:t>
            </a:r>
            <a:r>
              <a:rPr lang="ru-RU" sz="2400" b="1" i="1" dirty="0" err="1" smtClean="0">
                <a:solidFill>
                  <a:srgbClr val="FFFF00"/>
                </a:solidFill>
                <a:latin typeface="Century Schoolbook" pitchFamily="18" charset="0"/>
              </a:rPr>
              <a:t>бумагокручение</a:t>
            </a:r>
            <a:r>
              <a:rPr lang="ru-RU" sz="2400" b="1" i="1" dirty="0" smtClean="0">
                <a:solidFill>
                  <a:srgbClr val="FFFF00"/>
                </a:solidFill>
                <a:latin typeface="Century Schoolbook" pitchFamily="18" charset="0"/>
              </a:rPr>
              <a:t> широко известно и популярно как хобби в странах Западной Европы, особенно в  Англии и Германии.  Но самое широкое распространение это искусство получило, когда оно  «переехало» на Восток.  Богатейшие традиции бумажной пластики и графики дали искусству </a:t>
            </a:r>
            <a:r>
              <a:rPr lang="ru-RU" sz="2400" b="1" i="1" dirty="0" err="1" smtClean="0">
                <a:solidFill>
                  <a:srgbClr val="FFFF00"/>
                </a:solidFill>
                <a:latin typeface="Century Schoolbook" pitchFamily="18" charset="0"/>
              </a:rPr>
              <a:t>бумагокручения</a:t>
            </a:r>
            <a:r>
              <a:rPr lang="ru-RU" sz="2400" b="1" i="1" dirty="0" smtClean="0">
                <a:solidFill>
                  <a:srgbClr val="FFFF00"/>
                </a:solidFill>
                <a:latin typeface="Century Schoolbook" pitchFamily="18" charset="0"/>
              </a:rPr>
              <a:t> новую жизнь.</a:t>
            </a:r>
            <a:endParaRPr lang="ru-RU" sz="24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pic>
        <p:nvPicPr>
          <p:cNvPr id="5" name="Рисунок 4" descr="1268920844_5fd8d2210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6000750" cy="3857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17596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solidFill>
                  <a:srgbClr val="BCDE10"/>
                </a:solidFill>
                <a:latin typeface="Monotype Corsiva" pitchFamily="66" charset="0"/>
              </a:rPr>
              <a:t>Материалы и инструменты.</a:t>
            </a:r>
            <a:endParaRPr lang="ru-RU" sz="5400" u="sng" dirty="0">
              <a:solidFill>
                <a:srgbClr val="BCDE1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2857520"/>
          </a:xfrm>
        </p:spPr>
        <p:txBody>
          <a:bodyPr>
            <a:noAutofit/>
          </a:bodyPr>
          <a:lstStyle/>
          <a:p>
            <a:pPr marL="735965" lvl="1" indent="-415925">
              <a:spcAft>
                <a:spcPts val="1425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ru-RU" i="1" dirty="0" smtClean="0">
                <a:solidFill>
                  <a:schemeClr val="bg1"/>
                </a:solidFill>
              </a:rPr>
              <a:t>Двусторонняя цветная бумага;</a:t>
            </a:r>
          </a:p>
          <a:p>
            <a:pPr marL="735965" lvl="1" indent="-415925">
              <a:spcAft>
                <a:spcPts val="1425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ru-RU" i="1" dirty="0" smtClean="0">
                <a:solidFill>
                  <a:schemeClr val="bg1"/>
                </a:solidFill>
              </a:rPr>
              <a:t>Клей ПВА;</a:t>
            </a:r>
          </a:p>
          <a:p>
            <a:pPr marL="735965" lvl="1" indent="-415925">
              <a:spcAft>
                <a:spcPts val="1425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ru-RU" i="1" dirty="0" smtClean="0">
                <a:solidFill>
                  <a:schemeClr val="bg1"/>
                </a:solidFill>
              </a:rPr>
              <a:t>Приспособление для накручивания бумажных лент;</a:t>
            </a:r>
          </a:p>
          <a:p>
            <a:pPr marL="735965" lvl="1" indent="-415925">
              <a:spcAft>
                <a:spcPts val="1425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ru-RU" i="1" dirty="0" smtClean="0">
                <a:solidFill>
                  <a:schemeClr val="bg1"/>
                </a:solidFill>
              </a:rPr>
              <a:t>Линейка с шаблонами окружностей разного диаметра;</a:t>
            </a:r>
          </a:p>
          <a:p>
            <a:pPr marL="735965" lvl="1" indent="-415925">
              <a:spcAft>
                <a:spcPts val="1425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ru-RU" i="1" dirty="0" smtClean="0">
                <a:solidFill>
                  <a:schemeClr val="bg1"/>
                </a:solidFill>
              </a:rPr>
              <a:t>Зубочистка (для нанесения клея).</a:t>
            </a:r>
          </a:p>
          <a:p>
            <a:endParaRPr lang="ru-RU" sz="2400" dirty="0"/>
          </a:p>
        </p:txBody>
      </p:sp>
      <p:pic>
        <p:nvPicPr>
          <p:cNvPr id="6" name="Рисунок 5" descr="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857628"/>
            <a:ext cx="4722810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hangingPunct="0">
              <a:spcBef>
                <a:spcPts val="888"/>
              </a:spcBef>
              <a:spcAft>
                <a:spcPts val="888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4400" i="1" dirty="0" smtClean="0">
                <a:solidFill>
                  <a:srgbClr val="A50021"/>
                </a:solidFill>
                <a:latin typeface="Times New Roman" pitchFamily="18" charset="0"/>
              </a:rPr>
              <a:t/>
            </a:r>
            <a:br>
              <a:rPr lang="ru-RU" sz="4400" i="1" dirty="0" smtClean="0">
                <a:solidFill>
                  <a:srgbClr val="A50021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00098" y="0"/>
            <a:ext cx="9644098" cy="4857760"/>
          </a:xfrm>
        </p:spPr>
        <p:txBody>
          <a:bodyPr>
            <a:noAutofit/>
          </a:bodyPr>
          <a:lstStyle/>
          <a:p>
            <a:pPr algn="just"/>
            <a:r>
              <a:rPr lang="ru-RU" sz="2400" i="1" u="sng" dirty="0" smtClean="0">
                <a:solidFill>
                  <a:srgbClr val="FFFF00"/>
                </a:solidFill>
                <a:latin typeface="Times New Roman" pitchFamily="18" charset="0"/>
              </a:rPr>
              <a:t>Бумага.</a:t>
            </a:r>
            <a:br>
              <a:rPr lang="ru-RU" sz="2400" i="1" u="sng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Бумага должна быть цветной с двух сторон. Нарезанную бумагу можно купить в специализированном магазине или  нарезать самому. Ширина полосок не должна превышать 3 – 7 мм. Стандартные полоски считаются длиной 27 см.,  шириной 3 мм.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Если нет возможности приобрести специализированную бумагу, то её можно заменить белой бумагой для принтера (не слишком тонкой) или цветной бумагой для оригами. Из белой бумаги отлично крутятся заготовки для снежинок и  других зимних узоров. Цветную надо подбирать по плотности и смотреть целиком ли она прокрашена, т.е. нет ли на срезе белой полосы. Резать можно ножницами по разметке или канцелярским ножом по металлической линейке.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929198"/>
            <a:ext cx="4413262" cy="19288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818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FF00"/>
                </a:solidFill>
                <a:latin typeface="Monotype Corsiva" pitchFamily="66" charset="0"/>
              </a:rPr>
              <a:t>Техника плетения.</a:t>
            </a:r>
            <a:endParaRPr lang="ru-RU" u="sng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80684"/>
            <a:ext cx="9144000" cy="4981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888"/>
              </a:spcBef>
              <a:spcAft>
                <a:spcPts val="888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000" i="1" dirty="0" smtClean="0">
                <a:solidFill>
                  <a:srgbClr val="FFFF00"/>
                </a:solidFill>
                <a:latin typeface="Times New Roman" pitchFamily="18" charset="0"/>
              </a:rPr>
              <a:t>1. Возьмите полоску двумя пальцами.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</a:rPr>
              <a:t>2. Оттяните с нажимом другой конец полоски двумя пальцами другой руки,  проводя по нему ногтем так, чтобы его конец немного изогнулся. Это нужно, чтобы кончик легче наматывался на шило ли зубочистку. </a:t>
            </a: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05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</a:rPr>
              <a:t>3. Плотно накрутите несколько витков бумаги на шило.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071546"/>
            <a:ext cx="1905000" cy="158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571876"/>
            <a:ext cx="1905000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5418137"/>
            <a:ext cx="1905000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5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09360"/>
          </a:xfrm>
        </p:spPr>
        <p:txBody>
          <a:bodyPr>
            <a:norm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4. Когда диаметр валика станет 3 - 4 мм.,  его можно снять с шила и продолжить крутить его вручную.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120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120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120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120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120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120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1200" dirty="0" smtClean="0">
              <a:solidFill>
                <a:srgbClr val="FFFF00"/>
              </a:solidFill>
              <a:latin typeface="Arial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5. Скручивайте плотный диск двумя руками, всё время перехватывая его  пальцами, чтобы бумажная лента не распустилась.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</a:rPr>
              <a:t>6. Сверните всю полоску в диск.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lvl="4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lvl="4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ru-RU" sz="24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714356"/>
            <a:ext cx="2193925" cy="15716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286124"/>
            <a:ext cx="2193925" cy="16430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5286389"/>
            <a:ext cx="2265363" cy="1571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1839</TotalTime>
  <Words>580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«Основы квиллинга».</vt:lpstr>
      <vt:lpstr>Слайд 2</vt:lpstr>
      <vt:lpstr>Немного из истории возникновения квиллинга…</vt:lpstr>
      <vt:lpstr>Слайд 4</vt:lpstr>
      <vt:lpstr>Слайд 5</vt:lpstr>
      <vt:lpstr>Материалы и инструменты.</vt:lpstr>
      <vt:lpstr> </vt:lpstr>
      <vt:lpstr>Техника плетения.</vt:lpstr>
      <vt:lpstr>Слайд 9</vt:lpstr>
      <vt:lpstr>Слайд 10</vt:lpstr>
      <vt:lpstr>Базовые формы.</vt:lpstr>
      <vt:lpstr>Слайд 12</vt:lpstr>
      <vt:lpstr>Слайд 13</vt:lpstr>
      <vt:lpstr>Список используемой литературы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«Основы квиллинга».</dc:title>
  <dc:creator>ОLGA</dc:creator>
  <cp:lastModifiedBy>Olya</cp:lastModifiedBy>
  <cp:revision>64</cp:revision>
  <dcterms:created xsi:type="dcterms:W3CDTF">2011-09-17T10:33:32Z</dcterms:created>
  <dcterms:modified xsi:type="dcterms:W3CDTF">2011-09-28T08:48:14Z</dcterms:modified>
</cp:coreProperties>
</file>